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7"/>
  </p:notesMasterIdLst>
  <p:sldIdLst>
    <p:sldId id="260" r:id="rId2"/>
    <p:sldId id="256" r:id="rId3"/>
    <p:sldId id="266" r:id="rId4"/>
    <p:sldId id="265" r:id="rId5"/>
    <p:sldId id="258" r:id="rId6"/>
    <p:sldId id="267" r:id="rId7"/>
    <p:sldId id="261" r:id="rId8"/>
    <p:sldId id="268" r:id="rId9"/>
    <p:sldId id="269" r:id="rId10"/>
    <p:sldId id="270" r:id="rId11"/>
    <p:sldId id="271" r:id="rId12"/>
    <p:sldId id="272" r:id="rId13"/>
    <p:sldId id="273" r:id="rId14"/>
    <p:sldId id="274" r:id="rId15"/>
    <p:sldId id="275" r:id="rId16"/>
  </p:sldIdLst>
  <p:sldSz cx="9144000" cy="6858000" type="screen4x3"/>
  <p:notesSz cx="6858000" cy="9144000"/>
  <p:defaultTextStyle>
    <a:defPPr>
      <a:defRPr lang="fa-IR"/>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88" autoAdjust="0"/>
    <p:restoredTop sz="94660"/>
  </p:normalViewPr>
  <p:slideViewPr>
    <p:cSldViewPr>
      <p:cViewPr varScale="1">
        <p:scale>
          <a:sx n="70" d="100"/>
          <a:sy n="70"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CDD6923-2E13-4A7E-A983-536241A1F1DD}" type="datetimeFigureOut">
              <a:rPr lang="fa-IR" smtClean="0"/>
              <a:t>1438/12/04</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1288B8-EF8D-4AF2-A9B1-B41D06D6733A}" type="slidenum">
              <a:rPr lang="fa-IR" smtClean="0"/>
              <a:t>‹#›</a:t>
            </a:fld>
            <a:endParaRPr lang="fa-IR"/>
          </a:p>
        </p:txBody>
      </p:sp>
    </p:spTree>
    <p:extLst>
      <p:ext uri="{BB962C8B-B14F-4D97-AF65-F5344CB8AC3E}">
        <p14:creationId xmlns:p14="http://schemas.microsoft.com/office/powerpoint/2010/main" val="37229552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07414A9F-2BC6-4849-B02E-FF49B1DBB46E}" type="datetimeFigureOut">
              <a:rPr lang="fa-IR"/>
              <a:pPr>
                <a:defRPr/>
              </a:pPr>
              <a:t>1438/12/04</a:t>
            </a:fld>
            <a:endParaRPr lang="fa-IR"/>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fa-IR"/>
          </a:p>
        </p:txBody>
      </p:sp>
      <p:sp>
        <p:nvSpPr>
          <p:cNvPr id="14" name="Slide Number Placeholder 5"/>
          <p:cNvSpPr>
            <a:spLocks noGrp="1"/>
          </p:cNvSpPr>
          <p:nvPr>
            <p:ph type="sldNum" sz="quarter" idx="12"/>
          </p:nvPr>
        </p:nvSpPr>
        <p:spPr>
          <a:xfrm>
            <a:off x="6213475" y="5357813"/>
            <a:ext cx="554038" cy="365125"/>
          </a:xfrm>
        </p:spPr>
        <p:txBody>
          <a:bodyPr/>
          <a:lstStyle>
            <a:lvl1pPr algn="ctr">
              <a:defRPr smtClean="0"/>
            </a:lvl1pPr>
          </a:lstStyle>
          <a:p>
            <a:pPr>
              <a:defRPr/>
            </a:pPr>
            <a:fld id="{6B3F3BA5-803F-4CDA-88C1-4C5E5AC13442}" type="slidenum">
              <a:rPr lang="fa-IR"/>
              <a:pPr>
                <a:defRPr/>
              </a:pPr>
              <a:t>‹#›</a:t>
            </a:fld>
            <a:endParaRPr lang="fa-IR"/>
          </a:p>
        </p:txBody>
      </p:sp>
    </p:spTree>
    <p:extLst>
      <p:ext uri="{BB962C8B-B14F-4D97-AF65-F5344CB8AC3E}">
        <p14:creationId xmlns:p14="http://schemas.microsoft.com/office/powerpoint/2010/main" val="31023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A7B9CD-19CD-481B-A730-3AFAD6B0EAB4}" type="datetimeFigureOut">
              <a:rPr lang="fa-IR"/>
              <a:pPr>
                <a:defRPr/>
              </a:pPr>
              <a:t>1438/12/04</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E2D43D44-755F-4390-A4CF-713BF190B5B7}" type="slidenum">
              <a:rPr lang="fa-IR"/>
              <a:pPr>
                <a:defRPr/>
              </a:pPr>
              <a:t>‹#›</a:t>
            </a:fld>
            <a:endParaRPr lang="fa-IR"/>
          </a:p>
        </p:txBody>
      </p:sp>
    </p:spTree>
    <p:extLst>
      <p:ext uri="{BB962C8B-B14F-4D97-AF65-F5344CB8AC3E}">
        <p14:creationId xmlns:p14="http://schemas.microsoft.com/office/powerpoint/2010/main" val="269703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248D20-9A14-43CA-9E99-94DD0BB87414}" type="datetimeFigureOut">
              <a:rPr lang="fa-IR"/>
              <a:pPr>
                <a:defRPr/>
              </a:pPr>
              <a:t>1438/12/04</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03812B24-C10B-45A3-A408-AE3295207F38}" type="slidenum">
              <a:rPr lang="fa-IR"/>
              <a:pPr>
                <a:defRPr/>
              </a:pPr>
              <a:t>‹#›</a:t>
            </a:fld>
            <a:endParaRPr lang="fa-IR"/>
          </a:p>
        </p:txBody>
      </p:sp>
    </p:spTree>
    <p:extLst>
      <p:ext uri="{BB962C8B-B14F-4D97-AF65-F5344CB8AC3E}">
        <p14:creationId xmlns:p14="http://schemas.microsoft.com/office/powerpoint/2010/main" val="142461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49C761-950A-45CF-9321-4453B968284B}" type="datetimeFigureOut">
              <a:rPr lang="fa-IR"/>
              <a:pPr>
                <a:defRPr/>
              </a:pPr>
              <a:t>1438/12/04</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60EF4616-E8D6-4E28-9D6D-DA8ED2663BE4}" type="slidenum">
              <a:rPr lang="fa-IR"/>
              <a:pPr>
                <a:defRPr/>
              </a:pPr>
              <a:t>‹#›</a:t>
            </a:fld>
            <a:endParaRPr lang="fa-IR"/>
          </a:p>
        </p:txBody>
      </p:sp>
    </p:spTree>
    <p:extLst>
      <p:ext uri="{BB962C8B-B14F-4D97-AF65-F5344CB8AC3E}">
        <p14:creationId xmlns:p14="http://schemas.microsoft.com/office/powerpoint/2010/main" val="29426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114FA1-9D0F-4C24-96F0-11EB7E4F3BBC}" type="datetimeFigureOut">
              <a:rPr lang="fa-IR"/>
              <a:pPr>
                <a:defRPr/>
              </a:pPr>
              <a:t>1438/12/04</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AA4B64F9-C306-4674-9AB3-679F48B9DC35}" type="slidenum">
              <a:rPr lang="fa-IR"/>
              <a:pPr>
                <a:defRPr/>
              </a:pPr>
              <a:t>‹#›</a:t>
            </a:fld>
            <a:endParaRPr lang="fa-IR"/>
          </a:p>
        </p:txBody>
      </p:sp>
    </p:spTree>
    <p:extLst>
      <p:ext uri="{BB962C8B-B14F-4D97-AF65-F5344CB8AC3E}">
        <p14:creationId xmlns:p14="http://schemas.microsoft.com/office/powerpoint/2010/main" val="139967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274051C8-4320-48A6-B1BF-EE7CEA9C5B84}" type="datetimeFigureOut">
              <a:rPr lang="fa-IR"/>
              <a:pPr>
                <a:defRPr/>
              </a:pPr>
              <a:t>1438/12/04</a:t>
            </a:fld>
            <a:endParaRPr lang="fa-IR"/>
          </a:p>
        </p:txBody>
      </p:sp>
      <p:sp>
        <p:nvSpPr>
          <p:cNvPr id="6" name="Footer Placeholder 4"/>
          <p:cNvSpPr>
            <a:spLocks noGrp="1"/>
          </p:cNvSpPr>
          <p:nvPr>
            <p:ph type="ftr" sz="quarter" idx="16"/>
          </p:nvPr>
        </p:nvSpPr>
        <p:spPr/>
        <p:txBody>
          <a:bodyPr/>
          <a:lstStyle>
            <a:lvl1pPr>
              <a:defRPr/>
            </a:lvl1pPr>
          </a:lstStyle>
          <a:p>
            <a:pPr>
              <a:defRPr/>
            </a:pPr>
            <a:endParaRPr lang="fa-IR"/>
          </a:p>
        </p:txBody>
      </p:sp>
      <p:sp>
        <p:nvSpPr>
          <p:cNvPr id="7" name="Slide Number Placeholder 5"/>
          <p:cNvSpPr>
            <a:spLocks noGrp="1"/>
          </p:cNvSpPr>
          <p:nvPr>
            <p:ph type="sldNum" sz="quarter" idx="17"/>
          </p:nvPr>
        </p:nvSpPr>
        <p:spPr/>
        <p:txBody>
          <a:bodyPr/>
          <a:lstStyle>
            <a:lvl1pPr>
              <a:defRPr/>
            </a:lvl1pPr>
          </a:lstStyle>
          <a:p>
            <a:pPr>
              <a:defRPr/>
            </a:pPr>
            <a:fld id="{958E585E-64EB-402B-B921-3FCEB82025D2}" type="slidenum">
              <a:rPr lang="fa-IR"/>
              <a:pPr>
                <a:defRPr/>
              </a:pPr>
              <a:t>‹#›</a:t>
            </a:fld>
            <a:endParaRPr lang="fa-IR"/>
          </a:p>
        </p:txBody>
      </p:sp>
    </p:spTree>
    <p:extLst>
      <p:ext uri="{BB962C8B-B14F-4D97-AF65-F5344CB8AC3E}">
        <p14:creationId xmlns:p14="http://schemas.microsoft.com/office/powerpoint/2010/main" val="244070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fld id="{B5B522E7-9C98-418B-A580-AAD3A7E9A4EB}" type="datetimeFigureOut">
              <a:rPr lang="fa-IR"/>
              <a:pPr>
                <a:defRPr/>
              </a:pPr>
              <a:t>1438/12/04</a:t>
            </a:fld>
            <a:endParaRPr lang="fa-IR"/>
          </a:p>
        </p:txBody>
      </p:sp>
      <p:sp>
        <p:nvSpPr>
          <p:cNvPr id="8" name="Footer Placeholder 4"/>
          <p:cNvSpPr>
            <a:spLocks noGrp="1"/>
          </p:cNvSpPr>
          <p:nvPr>
            <p:ph type="ftr" sz="quarter" idx="16"/>
          </p:nvPr>
        </p:nvSpPr>
        <p:spPr/>
        <p:txBody>
          <a:bodyPr/>
          <a:lstStyle>
            <a:lvl1pPr>
              <a:defRPr/>
            </a:lvl1pPr>
          </a:lstStyle>
          <a:p>
            <a:pPr>
              <a:defRPr/>
            </a:pPr>
            <a:endParaRPr lang="fa-IR"/>
          </a:p>
        </p:txBody>
      </p:sp>
      <p:sp>
        <p:nvSpPr>
          <p:cNvPr id="9" name="Slide Number Placeholder 5"/>
          <p:cNvSpPr>
            <a:spLocks noGrp="1"/>
          </p:cNvSpPr>
          <p:nvPr>
            <p:ph type="sldNum" sz="quarter" idx="17"/>
          </p:nvPr>
        </p:nvSpPr>
        <p:spPr/>
        <p:txBody>
          <a:bodyPr/>
          <a:lstStyle>
            <a:lvl1pPr>
              <a:defRPr/>
            </a:lvl1pPr>
          </a:lstStyle>
          <a:p>
            <a:pPr>
              <a:defRPr/>
            </a:pPr>
            <a:fld id="{D0B48C3F-50D3-40CC-AC6B-870E349FE46A}" type="slidenum">
              <a:rPr lang="fa-IR"/>
              <a:pPr>
                <a:defRPr/>
              </a:pPr>
              <a:t>‹#›</a:t>
            </a:fld>
            <a:endParaRPr lang="fa-IR"/>
          </a:p>
        </p:txBody>
      </p:sp>
    </p:spTree>
    <p:extLst>
      <p:ext uri="{BB962C8B-B14F-4D97-AF65-F5344CB8AC3E}">
        <p14:creationId xmlns:p14="http://schemas.microsoft.com/office/powerpoint/2010/main" val="295182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25498E-FBC8-46A2-9A47-D9F04060DA00}" type="datetimeFigureOut">
              <a:rPr lang="fa-IR"/>
              <a:pPr>
                <a:defRPr/>
              </a:pPr>
              <a:t>1438/12/04</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pPr>
              <a:defRPr/>
            </a:pPr>
            <a:fld id="{B486AE62-5E6F-455F-99FF-D8E077412476}" type="slidenum">
              <a:rPr lang="fa-IR"/>
              <a:pPr>
                <a:defRPr/>
              </a:pPr>
              <a:t>‹#›</a:t>
            </a:fld>
            <a:endParaRPr lang="fa-IR"/>
          </a:p>
        </p:txBody>
      </p:sp>
    </p:spTree>
    <p:extLst>
      <p:ext uri="{BB962C8B-B14F-4D97-AF65-F5344CB8AC3E}">
        <p14:creationId xmlns:p14="http://schemas.microsoft.com/office/powerpoint/2010/main" val="424038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717CBA-0FFC-4B5A-83DA-AB8A55E29AB8}" type="datetimeFigureOut">
              <a:rPr lang="fa-IR"/>
              <a:pPr>
                <a:defRPr/>
              </a:pPr>
              <a:t>1438/12/04</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pPr>
              <a:defRPr/>
            </a:pPr>
            <a:fld id="{79CCEA9F-E9A8-4BA5-8B62-E6E421167CE3}" type="slidenum">
              <a:rPr lang="fa-IR"/>
              <a:pPr>
                <a:defRPr/>
              </a:pPr>
              <a:t>‹#›</a:t>
            </a:fld>
            <a:endParaRPr lang="fa-IR"/>
          </a:p>
        </p:txBody>
      </p:sp>
    </p:spTree>
    <p:extLst>
      <p:ext uri="{BB962C8B-B14F-4D97-AF65-F5344CB8AC3E}">
        <p14:creationId xmlns:p14="http://schemas.microsoft.com/office/powerpoint/2010/main" val="413241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fld id="{51F800D6-5800-4FD4-9D65-18034874AF21}" type="datetimeFigureOut">
              <a:rPr lang="fa-IR"/>
              <a:pPr>
                <a:defRPr/>
              </a:pPr>
              <a:t>1438/12/04</a:t>
            </a:fld>
            <a:endParaRPr lang="fa-IR"/>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fa-IR"/>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25B86047-CB42-4E6F-BF84-8E1E4C2D0367}" type="slidenum">
              <a:rPr lang="fa-IR"/>
              <a:pPr>
                <a:defRPr/>
              </a:pPr>
              <a:t>‹#›</a:t>
            </a:fld>
            <a:endParaRPr lang="fa-IR"/>
          </a:p>
        </p:txBody>
      </p:sp>
    </p:spTree>
    <p:extLst>
      <p:ext uri="{BB962C8B-B14F-4D97-AF65-F5344CB8AC3E}">
        <p14:creationId xmlns:p14="http://schemas.microsoft.com/office/powerpoint/2010/main" val="90443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fld id="{5269C852-277D-46E5-96D4-2D322C736DFC}" type="datetimeFigureOut">
              <a:rPr lang="fa-IR"/>
              <a:pPr>
                <a:defRPr/>
              </a:pPr>
              <a:t>1438/12/04</a:t>
            </a:fld>
            <a:endParaRPr lang="fa-IR"/>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fa-IR"/>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2F9C6A66-31DD-46D4-8B2D-AF6FA6A9BBCD}" type="slidenum">
              <a:rPr lang="fa-IR"/>
              <a:pPr>
                <a:defRPr/>
              </a:pPr>
              <a:t>‹#›</a:t>
            </a:fld>
            <a:endParaRPr lang="fa-IR"/>
          </a:p>
        </p:txBody>
      </p:sp>
    </p:spTree>
    <p:extLst>
      <p:ext uri="{BB962C8B-B14F-4D97-AF65-F5344CB8AC3E}">
        <p14:creationId xmlns:p14="http://schemas.microsoft.com/office/powerpoint/2010/main" val="61143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rtl="1" eaLnBrk="1" fontAlgn="auto" hangingPunct="1">
              <a:spcBef>
                <a:spcPts val="0"/>
              </a:spcBef>
              <a:spcAft>
                <a:spcPts val="0"/>
              </a:spcAft>
              <a:defRPr sz="1200" smtClean="0">
                <a:solidFill>
                  <a:schemeClr val="tx2"/>
                </a:solidFill>
                <a:latin typeface="Rage Italic" pitchFamily="66" charset="0"/>
                <a:cs typeface="+mn-cs"/>
              </a:defRPr>
            </a:lvl1pPr>
          </a:lstStyle>
          <a:p>
            <a:pPr>
              <a:defRPr/>
            </a:pPr>
            <a:fld id="{4D75B417-E23C-4342-8768-F198B8AEB816}" type="datetimeFigureOut">
              <a:rPr lang="fa-IR"/>
              <a:pPr>
                <a:defRPr/>
              </a:pPr>
              <a:t>1438/12/04</a:t>
            </a:fld>
            <a:endParaRPr lang="fa-IR"/>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rtl="1" eaLnBrk="1" fontAlgn="auto" hangingPunct="1">
              <a:spcBef>
                <a:spcPts val="0"/>
              </a:spcBef>
              <a:spcAft>
                <a:spcPts val="0"/>
              </a:spcAft>
              <a:defRPr sz="1400">
                <a:solidFill>
                  <a:schemeClr val="tx2"/>
                </a:solidFill>
                <a:latin typeface="Rage Italic" pitchFamily="66" charset="0"/>
                <a:cs typeface="+mn-cs"/>
              </a:defRPr>
            </a:lvl1pPr>
          </a:lstStyle>
          <a:p>
            <a:pPr>
              <a:defRPr/>
            </a:pPr>
            <a:endParaRPr lang="fa-IR"/>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rtl="1" eaLnBrk="1" fontAlgn="auto" hangingPunct="1">
              <a:spcBef>
                <a:spcPts val="0"/>
              </a:spcBef>
              <a:spcAft>
                <a:spcPts val="0"/>
              </a:spcAft>
              <a:defRPr sz="1400" smtClean="0">
                <a:solidFill>
                  <a:schemeClr val="tx2"/>
                </a:solidFill>
                <a:latin typeface="Rage Italic" pitchFamily="66" charset="0"/>
                <a:cs typeface="+mn-cs"/>
              </a:defRPr>
            </a:lvl1pPr>
          </a:lstStyle>
          <a:p>
            <a:pPr>
              <a:defRPr/>
            </a:pPr>
            <a:fld id="{1FF70817-4B6E-4EB4-BC2F-5BB3B46E8DA4}"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719" r:id="rId1"/>
    <p:sldLayoutId id="2147483711" r:id="rId2"/>
    <p:sldLayoutId id="2147483712" r:id="rId3"/>
    <p:sldLayoutId id="2147483713" r:id="rId4"/>
    <p:sldLayoutId id="2147483714" r:id="rId5"/>
    <p:sldLayoutId id="2147483715" r:id="rId6"/>
    <p:sldLayoutId id="2147483716" r:id="rId7"/>
    <p:sldLayoutId id="2147483720" r:id="rId8"/>
    <p:sldLayoutId id="2147483721" r:id="rId9"/>
    <p:sldLayoutId id="2147483717" r:id="rId10"/>
    <p:sldLayoutId id="2147483718" r:id="rId11"/>
  </p:sldLayoutIdLst>
  <p:txStyles>
    <p:titleStyle>
      <a:lvl1pPr algn="ctr" rtl="1" fontAlgn="base">
        <a:spcBef>
          <a:spcPct val="0"/>
        </a:spcBef>
        <a:spcAft>
          <a:spcPct val="0"/>
        </a:spcAft>
        <a:defRPr sz="4400" kern="1200">
          <a:solidFill>
            <a:schemeClr val="tx1"/>
          </a:solidFill>
          <a:latin typeface="+mj-lt"/>
          <a:ea typeface="Majalla UI"/>
          <a:cs typeface="+mj-cs"/>
        </a:defRPr>
      </a:lvl1pPr>
      <a:lvl2pPr algn="ctr" rtl="1" fontAlgn="base">
        <a:spcBef>
          <a:spcPct val="0"/>
        </a:spcBef>
        <a:spcAft>
          <a:spcPct val="0"/>
        </a:spcAft>
        <a:defRPr sz="4400">
          <a:solidFill>
            <a:schemeClr val="tx1"/>
          </a:solidFill>
          <a:latin typeface="Constantia" panose="02030602050306030303" pitchFamily="18" charset="0"/>
          <a:ea typeface="Majalla UI"/>
          <a:cs typeface="Majalla UI"/>
        </a:defRPr>
      </a:lvl2pPr>
      <a:lvl3pPr algn="ctr" rtl="1" fontAlgn="base">
        <a:spcBef>
          <a:spcPct val="0"/>
        </a:spcBef>
        <a:spcAft>
          <a:spcPct val="0"/>
        </a:spcAft>
        <a:defRPr sz="4400">
          <a:solidFill>
            <a:schemeClr val="tx1"/>
          </a:solidFill>
          <a:latin typeface="Constantia" panose="02030602050306030303" pitchFamily="18" charset="0"/>
          <a:ea typeface="Majalla UI"/>
          <a:cs typeface="Majalla UI"/>
        </a:defRPr>
      </a:lvl3pPr>
      <a:lvl4pPr algn="ctr" rtl="1" fontAlgn="base">
        <a:spcBef>
          <a:spcPct val="0"/>
        </a:spcBef>
        <a:spcAft>
          <a:spcPct val="0"/>
        </a:spcAft>
        <a:defRPr sz="4400">
          <a:solidFill>
            <a:schemeClr val="tx1"/>
          </a:solidFill>
          <a:latin typeface="Constantia" panose="02030602050306030303" pitchFamily="18" charset="0"/>
          <a:ea typeface="Majalla UI"/>
          <a:cs typeface="Majalla UI"/>
        </a:defRPr>
      </a:lvl4pPr>
      <a:lvl5pPr algn="ctr" rtl="1" fontAlgn="base">
        <a:spcBef>
          <a:spcPct val="0"/>
        </a:spcBef>
        <a:spcAft>
          <a:spcPct val="0"/>
        </a:spcAft>
        <a:defRPr sz="4400">
          <a:solidFill>
            <a:schemeClr val="tx1"/>
          </a:solidFill>
          <a:latin typeface="Constantia" panose="02030602050306030303" pitchFamily="18" charset="0"/>
          <a:ea typeface="Majalla UI"/>
          <a:cs typeface="Majalla UI"/>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fontAlgn="base">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39763" indent="-273050" algn="r" rtl="1" fontAlgn="base">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r" rtl="1" fontAlgn="base">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79525" indent="-228600" algn="r" rtl="1" fontAlgn="base">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644650" indent="-228600" algn="r" rtl="1" fontAlgn="base">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 the name of GOD\BMP\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68413"/>
            <a:ext cx="5616575"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1258888" y="1125538"/>
            <a:ext cx="66262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sz="2800" b="1">
                <a:solidFill>
                  <a:srgbClr val="FF0000"/>
                </a:solidFill>
                <a:cs typeface="B Nazanin" panose="00000400000000000000" pitchFamily="2" charset="-78"/>
              </a:rPr>
              <a:t>تلگرام در ایران ...</a:t>
            </a:r>
          </a:p>
          <a:p>
            <a:pPr algn="just" eaLnBrk="1" hangingPunct="1">
              <a:buFont typeface="Brush Script MT" panose="03060802040406070304" pitchFamily="66" charset="0"/>
              <a:buNone/>
            </a:pPr>
            <a:r>
              <a:rPr lang="fa-IR" b="1">
                <a:cs typeface="B Nazanin" panose="00000400000000000000" pitchFamily="2" charset="-78"/>
              </a:rPr>
              <a:t>دولت جمهوری اسلامی ایران بارها بحث فیلترینگ تلگرام را مورد بررسی قرار داد و همواره محدودیت‌هایی را در دسترسی کاربران به آن اعمال کرده است به گونه‌ای که دسترسی کاربران به این پیام رسان همواره با اختلالات جدی مواجه می‌شده است.</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356992"/>
            <a:ext cx="6480720" cy="2417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187450" y="908050"/>
            <a:ext cx="68405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sz="2800" b="1">
                <a:solidFill>
                  <a:srgbClr val="FF0000"/>
                </a:solidFill>
                <a:cs typeface="B Nazanin" panose="00000400000000000000" pitchFamily="2" charset="-78"/>
              </a:rPr>
              <a:t>گروه ...</a:t>
            </a:r>
          </a:p>
          <a:p>
            <a:pPr algn="just" eaLnBrk="1" hangingPunct="1">
              <a:buFont typeface="Brush Script MT" panose="03060802040406070304" pitchFamily="66" charset="0"/>
              <a:buNone/>
            </a:pPr>
            <a:r>
              <a:rPr lang="fa-IR" b="1">
                <a:cs typeface="B Nazanin" panose="00000400000000000000" pitchFamily="2" charset="-78"/>
              </a:rPr>
              <a:t>گروه‌ها یکی از بخش‌های اصلی پیام رسان تلگرام هستند به طوری که کاربران می‌توانند با پیوستن به گروه‌ها به صورت چند طرفه با دیگران ارتباط برقرار کنند. گروه‌های اولیه قابلیت ۲۰۰ عضو را داشتند ولی بعدها تلگرام با انتشار آپدیت‌های جدیدتر قابلیت ارتقای گروه عادی به سوپر گروه و افزایش اعضا را از ۲۰۰ به ۵۰۰ و سپس به ۵۰۰۰ نفر را در دسترس همگان قرار داد. البته در آخرین آپدیت مدیران گروه‌ها می‌توانند پیام سنجاق شده (به انگلیسی: </a:t>
            </a:r>
            <a:r>
              <a:rPr lang="en-US" b="1">
                <a:cs typeface="B Nazanin" panose="00000400000000000000" pitchFamily="2" charset="-78"/>
              </a:rPr>
              <a:t>pinned posts) </a:t>
            </a:r>
            <a:r>
              <a:rPr lang="fa-IR" b="1">
                <a:cs typeface="B Nazanin" panose="00000400000000000000" pitchFamily="2" charset="-78"/>
              </a:rPr>
              <a:t> را در بالای گروه‌ها قرار دهند که از آن به اطلاعیه نیز نام برده می‌شود و از دیگر موارد می‌توان به اضافه شدن قابلیت انتخاب شناسه برای گروه‌ها و ساخت گروه‌های عمومی اشاره کرد که قابلیت جستجوی گروه‌ها بر اساس شناسه را برای کاربران فراهم می‌کند</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txBox="1">
            <a:spLocks/>
          </p:cNvSpPr>
          <p:nvPr/>
        </p:nvSpPr>
        <p:spPr bwMode="auto">
          <a:xfrm>
            <a:off x="1116013" y="2997200"/>
            <a:ext cx="6840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sz="2800" b="1">
                <a:solidFill>
                  <a:srgbClr val="FF0000"/>
                </a:solidFill>
                <a:cs typeface="B Nazanin" panose="00000400000000000000" pitchFamily="2" charset="-78"/>
              </a:rPr>
              <a:t>ربات...</a:t>
            </a:r>
          </a:p>
          <a:p>
            <a:pPr algn="just" eaLnBrk="1" hangingPunct="1">
              <a:buFont typeface="Brush Script MT" panose="03060802040406070304" pitchFamily="66" charset="0"/>
              <a:buNone/>
            </a:pPr>
            <a:r>
              <a:rPr lang="fa-IR" sz="2200" b="1">
                <a:cs typeface="B Nazanin" panose="00000400000000000000" pitchFamily="2" charset="-78"/>
              </a:rPr>
              <a:t>ربات‌ها، ویژگی‌ای هستند که توسط تلگرام ارائه می‌شود. کاربران به وسیله ربات‌ها می‌توانند قابلیت‌های نرم‌افزار را چند برابر کنند. توسط ربات‌ها کاربران می‌توانند اتصالی را بین وبسایت‌های خبری شان و هسته اصلی تلگرام توسط </a:t>
            </a:r>
            <a:r>
              <a:rPr lang="en-US" sz="2200" b="1">
                <a:cs typeface="B Nazanin" panose="00000400000000000000" pitchFamily="2" charset="-78"/>
              </a:rPr>
              <a:t>api </a:t>
            </a:r>
            <a:r>
              <a:rPr lang="fa-IR" sz="2200" b="1">
                <a:cs typeface="B Nazanin" panose="00000400000000000000" pitchFamily="2" charset="-78"/>
              </a:rPr>
              <a:t>تلگرام ایجاد نمایند تا از این طریق اخبار را به صورت مستقیم به ربات شان بیفزایند. ربات‌ها همچنین قابلیت‌های فراوان دیگری نیز دارند از جمله؛ جستجوی تصاویر، فیلم‌ها، اسناد، گیف‌ها و ... - سرگرمی (بازی، لطیفه، داستان‌ و...) </a:t>
            </a:r>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836613"/>
            <a:ext cx="5786437"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2"/>
          <p:cNvSpPr txBox="1">
            <a:spLocks/>
          </p:cNvSpPr>
          <p:nvPr/>
        </p:nvSpPr>
        <p:spPr bwMode="auto">
          <a:xfrm>
            <a:off x="1258888" y="981075"/>
            <a:ext cx="66262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sz="2800" b="1">
                <a:solidFill>
                  <a:srgbClr val="FF0000"/>
                </a:solidFill>
                <a:cs typeface="B Nazanin" panose="00000400000000000000" pitchFamily="2" charset="-78"/>
              </a:rPr>
              <a:t>کانال</a:t>
            </a:r>
          </a:p>
          <a:p>
            <a:pPr algn="just" eaLnBrk="1" hangingPunct="1">
              <a:buFont typeface="Brush Script MT" panose="03060802040406070304" pitchFamily="66" charset="0"/>
              <a:buNone/>
            </a:pPr>
            <a:r>
              <a:rPr lang="fa-IR" sz="2200" b="1">
                <a:cs typeface="B Nazanin" panose="00000400000000000000" pitchFamily="2" charset="-78"/>
              </a:rPr>
              <a:t>کانال امکان جدیدی است که در تلگرام اضافه شده است. کانال تلگرام مسیر یک طرفه‌ای است که فقط ادمین می‌تواند در آن پستهای دلخواه را برای اعضای کانال منتشر کند و سایر اعضا امکان اضافه کردن پست در آن را ندارن</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284984"/>
            <a:ext cx="6690117" cy="2534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2"/>
          <p:cNvSpPr txBox="1">
            <a:spLocks/>
          </p:cNvSpPr>
          <p:nvPr/>
        </p:nvSpPr>
        <p:spPr bwMode="auto">
          <a:xfrm>
            <a:off x="1258888" y="981075"/>
            <a:ext cx="66262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sz="2800" b="1">
                <a:solidFill>
                  <a:srgbClr val="FF0000"/>
                </a:solidFill>
                <a:cs typeface="B Nazanin" panose="00000400000000000000" pitchFamily="2" charset="-78"/>
              </a:rPr>
              <a:t>ویژگی های کانال:</a:t>
            </a:r>
          </a:p>
          <a:p>
            <a:pPr algn="just" eaLnBrk="1" hangingPunct="1">
              <a:buFont typeface="Brush Script MT" panose="03060802040406070304" pitchFamily="66" charset="0"/>
              <a:buNone/>
            </a:pPr>
            <a:endParaRPr lang="fa-IR" sz="1000" b="1">
              <a:solidFill>
                <a:srgbClr val="FF0000"/>
              </a:solidFill>
              <a:cs typeface="B Nazanin" panose="00000400000000000000" pitchFamily="2" charset="-78"/>
            </a:endParaRPr>
          </a:p>
          <a:p>
            <a:pPr algn="just" eaLnBrk="1" hangingPunct="1">
              <a:buFont typeface="Brush Script MT" panose="03060802040406070304" pitchFamily="66" charset="0"/>
              <a:buNone/>
            </a:pPr>
            <a:r>
              <a:rPr lang="fa-IR" sz="1800" b="1">
                <a:cs typeface="B Nazanin" panose="00000400000000000000" pitchFamily="2" charset="-78"/>
              </a:rPr>
              <a:t>1- چند مدیره بودن:  افزودن مدیر به گروه تلگرام امکان پذیر نیست ولی برای کانال میتوانید مدیر اضافه کنید.</a:t>
            </a:r>
          </a:p>
          <a:p>
            <a:pPr algn="just" eaLnBrk="1" hangingPunct="1">
              <a:buFont typeface="Brush Script MT" panose="03060802040406070304" pitchFamily="66" charset="0"/>
              <a:buNone/>
            </a:pPr>
            <a:r>
              <a:rPr lang="fa-IR" sz="1800" b="1">
                <a:cs typeface="B Nazanin" panose="00000400000000000000" pitchFamily="2" charset="-78"/>
              </a:rPr>
              <a:t>2- قابلیت حذف پیام:  در گروه پیام ارسالی به هیچ وجه حذف نمیشود ولی در کانال مدیر میتواند پیام را هم حذف کند.</a:t>
            </a:r>
          </a:p>
          <a:p>
            <a:pPr algn="just" eaLnBrk="1" hangingPunct="1">
              <a:buFont typeface="Brush Script MT" panose="03060802040406070304" pitchFamily="66" charset="0"/>
              <a:buNone/>
            </a:pPr>
            <a:r>
              <a:rPr lang="fa-IR" sz="1800" b="1">
                <a:cs typeface="B Nazanin" panose="00000400000000000000" pitchFamily="2" charset="-78"/>
              </a:rPr>
              <a:t>3- تعداد مشاهده:  چند نفر مطلب ارسالی شما را خوانده اند؟ در گروه این قابلیت وجود ندارد ولی در کانال تلگرام تعداد خواندن پیام ها نمایش داده میشود آن هم برای تک تک اعضا.</a:t>
            </a:r>
          </a:p>
          <a:p>
            <a:pPr algn="just" eaLnBrk="1" hangingPunct="1">
              <a:buFont typeface="Brush Script MT" panose="03060802040406070304" pitchFamily="66" charset="0"/>
              <a:buNone/>
            </a:pPr>
            <a:r>
              <a:rPr lang="fa-IR" sz="1800" b="1">
                <a:cs typeface="B Nazanin" panose="00000400000000000000" pitchFamily="2" charset="-78"/>
              </a:rPr>
              <a:t>4- لینک عمومی و منحصر به فرد:  شما میتوانید کانالی داشته باشید که عمومی باشد و مخاطبین عمومی برای خود جذب کنید.</a:t>
            </a:r>
          </a:p>
          <a:p>
            <a:pPr algn="just" eaLnBrk="1" hangingPunct="1">
              <a:buFont typeface="Brush Script MT" panose="03060802040406070304" pitchFamily="66" charset="0"/>
              <a:buNone/>
            </a:pPr>
            <a:r>
              <a:rPr lang="fa-IR" sz="1800" b="1">
                <a:cs typeface="B Nazanin" panose="00000400000000000000" pitchFamily="2" charset="-78"/>
              </a:rPr>
              <a:t>5- پیغام آزاردهنده عضویت و ترک گروه وجود ندارد:  در کانال، اگر کسی خارج شود یا بپیوندد هیچ پیامی برای سایر افراد نمیرود و این گونه مزاحمت نسبی کمتری هم دارد.</a:t>
            </a:r>
          </a:p>
          <a:p>
            <a:pPr algn="just" eaLnBrk="1" hangingPunct="1">
              <a:buFont typeface="Brush Script MT" panose="03060802040406070304" pitchFamily="66" charset="0"/>
              <a:buNone/>
            </a:pPr>
            <a:r>
              <a:rPr lang="fa-IR" sz="1800" b="1">
                <a:cs typeface="B Nazanin" panose="00000400000000000000" pitchFamily="2" charset="-78"/>
              </a:rPr>
              <a:t>6- غیر قابل مشاهده بودن اعضا:  اعضا نمیتوانند اعضای دیگر را ببینند! چیزی که در گروه خیلی ها را آزار میداد؛ در کانال فقط مدیریت میتواند اعضا را ببیند.</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214438" y="714375"/>
            <a:ext cx="6624637" cy="661988"/>
          </a:xfrm>
          <a:prstGeom prst="rect">
            <a:avLst/>
          </a:prstGeom>
        </p:spPr>
        <p:txBody>
          <a:bodyPr/>
          <a:lstStyle>
            <a:lvl1pPr marL="0" indent="0" algn="ctr" defTabSz="914400" rtl="1" eaLnBrk="1" latinLnBrk="0" hangingPunct="1">
              <a:spcBef>
                <a:spcPct val="20000"/>
              </a:spcBef>
              <a:buClr>
                <a:schemeClr val="accent2"/>
              </a:buClr>
              <a:buSzPct val="85000"/>
              <a:buFont typeface="Brush Script MT" pitchFamily="66" charset="0"/>
              <a:buNone/>
              <a:defRPr sz="2000" kern="1200">
                <a:solidFill>
                  <a:schemeClr val="tx2"/>
                </a:solidFill>
                <a:latin typeface="+mn-lt"/>
                <a:ea typeface="+mn-ea"/>
                <a:cs typeface="+mn-cs"/>
              </a:defRPr>
            </a:lvl1pPr>
            <a:lvl2pPr marL="457200" indent="0" algn="r" defTabSz="914400" rtl="1"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2pPr>
            <a:lvl3pPr marL="914400" indent="0" algn="r" defTabSz="914400" rtl="1"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3pPr>
            <a:lvl4pPr marL="13716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4pPr>
            <a:lvl5pPr marL="18288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5pPr>
            <a:lvl6pPr marL="22860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6pPr>
            <a:lvl7pPr marL="27432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7pPr>
            <a:lvl8pPr marL="32004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8pPr>
            <a:lvl9pPr marL="36576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9pPr>
          </a:lstStyle>
          <a:p>
            <a:pPr algn="just" fontAlgn="auto">
              <a:spcAft>
                <a:spcPts val="0"/>
              </a:spcAft>
              <a:defRPr/>
            </a:pPr>
            <a:r>
              <a:rPr lang="fa-IR" sz="1800" b="1" dirty="0" smtClean="0">
                <a:solidFill>
                  <a:srgbClr val="FF0000"/>
                </a:solidFill>
                <a:cs typeface="B Nazanin" pitchFamily="2" charset="-78"/>
              </a:rPr>
              <a:t>  نتیجه گیری : </a:t>
            </a:r>
            <a:r>
              <a:rPr lang="fa-IR" sz="1800" b="1" dirty="0" smtClean="0">
                <a:solidFill>
                  <a:schemeClr val="accent1">
                    <a:lumMod val="75000"/>
                  </a:schemeClr>
                </a:solidFill>
                <a:cs typeface="B Nazanin" pitchFamily="2" charset="-78"/>
              </a:rPr>
              <a:t>تاثیر استفاده از شبکه های اجتماعی در زندگی ؛ بایدها و نبایدها</a:t>
            </a:r>
          </a:p>
          <a:p>
            <a:pPr algn="just" fontAlgn="auto">
              <a:spcAft>
                <a:spcPts val="0"/>
              </a:spcAft>
              <a:defRPr/>
            </a:pPr>
            <a:endParaRPr lang="fa-IR" sz="1000" b="1" dirty="0" smtClean="0">
              <a:solidFill>
                <a:srgbClr val="FF0000"/>
              </a:solidFill>
              <a:cs typeface="B Nazanin" pitchFamily="2" charset="-78"/>
            </a:endParaRPr>
          </a:p>
          <a:p>
            <a:pPr algn="just" fontAlgn="auto">
              <a:spcAft>
                <a:spcPts val="0"/>
              </a:spcAft>
              <a:defRPr/>
            </a:pPr>
            <a:r>
              <a:rPr lang="fa-IR" sz="1500" dirty="0" smtClean="0">
                <a:solidFill>
                  <a:schemeClr val="tx1"/>
                </a:solidFill>
                <a:cs typeface="2  Nazanin" pitchFamily="2" charset="-78"/>
              </a:rPr>
              <a:t>ظهور شبکه های اجتماعی مجازی، روابط انسانها در اینترنت شکل تازه ای به خود گرفته است. رسانه های اجتماعی اشکال دیگر ارتباطات کامپیوتر محور را با یکدیگر ادغام کرده و به تبع آن چشم انداز رسانه ها، شیوه های تعامل افراد و تأمین نیازهای کاربران را دگرگون ساخته اند. امروزه شمار کثیری از کاربران با اهداف مختلف در شبکه های اجتماعی مجازی عضو شده و به فعالیت های گوناگون می پردازند. با توجه به افزایش تصاعدی کاربران شبکه های اجتماعی و کارکردهای آن نمی توان از تأثیراین شبکه ها غافل ماند. یکی از ویژگی های مهم شبکه های اجتماعی در این است که به مکانی برای اشتراک گذاری دانش تبدیل شده اند. تنوع کاربران و دانش به اشتراک گذاشته شده در شبکه های اجتماعی بسیار زیاد بوده، از این رو می توان به اهمیت و ضرورت این شبکه ها به عنوان ابزاری در جهت بهبود آموزش و یادگیری توجه نمود. اهمیت موضوع، زمانی بیشترمی شود که بدانیم درصد عظیمی از مخاطبان این رسانه ها را جوانان تشکیل می دهند که از نظر توسعه، مهمترین سرمایه انسانی هر کشور تلقی می شوند. </a:t>
            </a:r>
            <a:r>
              <a:rPr lang="fa-IR" sz="1600" dirty="0" smtClean="0">
                <a:solidFill>
                  <a:schemeClr val="tx1"/>
                </a:solidFill>
                <a:cs typeface="2  Nazanin" pitchFamily="2" charset="-78"/>
              </a:rPr>
              <a:t>در شبکه‌های اجتماعی هم الان همین مشکل را داریم، شبکه‌هایی اجتماعي که می‌تواند کارکرد آموزشی هم داشته باشد، در ایران تنها جنبه سرگرمی دارد. در صورتي كه هم اكنون شبكه‌هاي علمي و تخصصي در كشور ما ناشناخته هستند اما تلگرام در ایران 22 میلیون عضو دارد که 15 میلیون آن فعال هستند، و از 112 شبکه فعال در کشور که هر کدام بیش از 10 هزار مشترک دارند، اكثرا (اگر نه همگي) سرگرمی هستند. اینها باید مدیریت شوند. باید مطالعه شود و بحث مهم تحقیق در اين حوزه به طور جدي دنبال شود. چون رفتار ملت‌ها در فضاي مجازي متفاوت است كه اين موضوع اثبات شده است و تحت بحثي با عنوان ديجيتال اتنوگرافي (</a:t>
            </a:r>
            <a:r>
              <a:rPr lang="en-US" sz="1600" dirty="0" smtClean="0">
                <a:solidFill>
                  <a:schemeClr val="tx1"/>
                </a:solidFill>
                <a:cs typeface="2  Nazanin" pitchFamily="2" charset="-78"/>
              </a:rPr>
              <a:t>Digital Ethnography) </a:t>
            </a:r>
            <a:r>
              <a:rPr lang="fa-IR" sz="1600" dirty="0" smtClean="0">
                <a:solidFill>
                  <a:schemeClr val="tx1"/>
                </a:solidFill>
                <a:cs typeface="2  Nazanin" pitchFamily="2" charset="-78"/>
              </a:rPr>
              <a:t>و قوم‌شناسي ديجيتالي در مجامع علمي مطرح است... بنابراين ضروري است كه سازمان‌هاي درگير، اثرات فضاي مجازي را در آسيب‌هاي اجتماعي و آسيب‌هايي كه خود فضاي مجازي توليد مي‌كند رصد و تحليل دقيق بر اساس مناطق مختلف ارائه كنند تا اقدامات و تصميمات اساسي در اين حوزه صورت گيرد</a:t>
            </a:r>
            <a:endParaRPr lang="fa-IR" sz="1500" b="1" dirty="0">
              <a:solidFill>
                <a:schemeClr val="tx1"/>
              </a:solidFill>
              <a:cs typeface="2  Nazanin" pitchFamily="2" charset="-78"/>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85938" y="2428875"/>
            <a:ext cx="5924550" cy="882650"/>
          </a:xfrm>
          <a:prstGeom prst="rect">
            <a:avLst/>
          </a:prstGeom>
        </p:spPr>
        <p:txBody>
          <a:bodyPr/>
          <a:lstStyle>
            <a:lvl1pPr marL="0" indent="0" algn="ctr" defTabSz="914400" rtl="1"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1"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1"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1"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1"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1"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1"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1"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1"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pPr fontAlgn="auto">
              <a:spcAft>
                <a:spcPts val="0"/>
              </a:spcAft>
              <a:defRPr/>
            </a:pPr>
            <a:r>
              <a:rPr lang="fa-IR" b="1" dirty="0" smtClean="0">
                <a:solidFill>
                  <a:schemeClr val="tx1"/>
                </a:solidFill>
                <a:cs typeface="B Titr" pitchFamily="2" charset="-78"/>
              </a:rPr>
              <a:t>موضوع:</a:t>
            </a:r>
          </a:p>
          <a:p>
            <a:pPr fontAlgn="auto">
              <a:spcAft>
                <a:spcPts val="0"/>
              </a:spcAft>
              <a:defRPr/>
            </a:pPr>
            <a:r>
              <a:rPr lang="fa-IR" sz="4400" b="1" dirty="0" smtClean="0">
                <a:solidFill>
                  <a:srgbClr val="00B0F0"/>
                </a:solidFill>
                <a:effectLst>
                  <a:outerShdw blurRad="38100" dist="38100" dir="2700000" algn="tl">
                    <a:srgbClr val="000000">
                      <a:alpha val="43137"/>
                    </a:srgbClr>
                  </a:outerShdw>
                </a:effectLst>
                <a:cs typeface="B Titr" pitchFamily="2" charset="-78"/>
              </a:rPr>
              <a:t>همه چیز درباره تلـگرام </a:t>
            </a:r>
            <a:endParaRPr lang="fa-IR" b="1" dirty="0" smtClean="0">
              <a:solidFill>
                <a:srgbClr val="00B0F0"/>
              </a:solidFill>
              <a:effectLst>
                <a:outerShdw blurRad="38100" dist="38100" dir="2700000" algn="tl">
                  <a:srgbClr val="000000">
                    <a:alpha val="43137"/>
                  </a:srgbClr>
                </a:outerShdw>
              </a:effectLst>
              <a:cs typeface="B Titr" pitchFamily="2" charset="-78"/>
            </a:endParaRPr>
          </a:p>
          <a:p>
            <a:pPr fontAlgn="auto">
              <a:spcAft>
                <a:spcPts val="0"/>
              </a:spcAft>
              <a:defRPr/>
            </a:pPr>
            <a:endParaRPr lang="fa-IR" sz="1800" b="1" dirty="0" smtClean="0">
              <a:solidFill>
                <a:schemeClr val="tx1"/>
              </a:solidFill>
              <a:cs typeface="B Titr" pitchFamily="2" charset="-78"/>
            </a:endParaRPr>
          </a:p>
          <a:p>
            <a:pPr fontAlgn="auto">
              <a:spcAft>
                <a:spcPts val="0"/>
              </a:spcAft>
              <a:defRPr/>
            </a:pPr>
            <a:r>
              <a:rPr lang="fa-IR" sz="2800" b="1" dirty="0" smtClean="0">
                <a:solidFill>
                  <a:schemeClr val="tx1"/>
                </a:solidFill>
                <a:effectLst>
                  <a:outerShdw blurRad="38100" dist="38100" dir="2700000" algn="tl">
                    <a:srgbClr val="000000">
                      <a:alpha val="43137"/>
                    </a:srgbClr>
                  </a:outerShdw>
                </a:effectLst>
                <a:cs typeface="B Titr" pitchFamily="2" charset="-78"/>
              </a:rPr>
              <a:t> </a:t>
            </a:r>
            <a:endParaRPr lang="fa-IR" sz="2800" b="1" dirty="0" smtClean="0">
              <a:solidFill>
                <a:schemeClr val="tx1"/>
              </a:solidFill>
              <a:effectLst>
                <a:outerShdw blurRad="38100" dist="38100" dir="2700000" algn="tl">
                  <a:srgbClr val="000000">
                    <a:alpha val="43137"/>
                  </a:srgbClr>
                </a:outerShdw>
              </a:effectLst>
              <a:cs typeface="B Titr" pitchFamily="2" charset="-78"/>
            </a:endParaRPr>
          </a:p>
          <a:p>
            <a:pPr fontAlgn="auto">
              <a:spcAft>
                <a:spcPts val="0"/>
              </a:spcAft>
              <a:defRPr/>
            </a:pPr>
            <a:endParaRPr lang="fa-IR" sz="900" b="1" dirty="0" smtClean="0">
              <a:solidFill>
                <a:schemeClr val="tx1"/>
              </a:solidFill>
              <a:cs typeface="B Titr" pitchFamily="2" charset="-78"/>
            </a:endParaRPr>
          </a:p>
          <a:p>
            <a:pPr fontAlgn="auto">
              <a:spcAft>
                <a:spcPts val="0"/>
              </a:spcAft>
              <a:defRPr/>
            </a:pPr>
            <a:r>
              <a:rPr lang="fa-IR" b="1" dirty="0" smtClean="0">
                <a:solidFill>
                  <a:schemeClr val="tx1"/>
                </a:solidFill>
                <a:cs typeface="B Titr" pitchFamily="2" charset="-78"/>
              </a:rPr>
              <a:t>تهیه کننده:</a:t>
            </a:r>
          </a:p>
          <a:p>
            <a:pPr fontAlgn="auto">
              <a:spcAft>
                <a:spcPts val="0"/>
              </a:spcAft>
              <a:defRPr/>
            </a:pPr>
            <a:r>
              <a:rPr lang="fa-IR" b="1" dirty="0" smtClean="0">
                <a:solidFill>
                  <a:schemeClr val="tx1"/>
                </a:solidFill>
                <a:cs typeface="B Titr" pitchFamily="2" charset="-78"/>
              </a:rPr>
              <a:t>رضانوکی</a:t>
            </a:r>
            <a:endParaRPr lang="fa-IR" b="1" dirty="0" smtClean="0">
              <a:solidFill>
                <a:schemeClr val="tx1"/>
              </a:solidFill>
              <a:cs typeface="B Titr" pitchFamily="2" charset="-78"/>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1913" y="1341438"/>
            <a:ext cx="6480175" cy="4175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43000" y="928688"/>
            <a:ext cx="6840538" cy="517525"/>
          </a:xfrm>
          <a:prstGeom prst="rect">
            <a:avLst/>
          </a:prstGeom>
        </p:spPr>
        <p:txBody>
          <a:bodyPr/>
          <a:lstStyle>
            <a:lvl1pPr marL="0" indent="0" algn="ctr" defTabSz="914400" rtl="1" eaLnBrk="1" latinLnBrk="0" hangingPunct="1">
              <a:spcBef>
                <a:spcPct val="20000"/>
              </a:spcBef>
              <a:buClr>
                <a:schemeClr val="accent2"/>
              </a:buClr>
              <a:buSzPct val="85000"/>
              <a:buFont typeface="Brush Script MT" pitchFamily="66" charset="0"/>
              <a:buNone/>
              <a:defRPr sz="2000" kern="1200">
                <a:solidFill>
                  <a:schemeClr val="tx2"/>
                </a:solidFill>
                <a:latin typeface="+mn-lt"/>
                <a:ea typeface="+mn-ea"/>
                <a:cs typeface="+mn-cs"/>
              </a:defRPr>
            </a:lvl1pPr>
            <a:lvl2pPr marL="457200" indent="0" algn="r" defTabSz="914400" rtl="1"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2pPr>
            <a:lvl3pPr marL="914400" indent="0" algn="r" defTabSz="914400" rtl="1"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3pPr>
            <a:lvl4pPr marL="13716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4pPr>
            <a:lvl5pPr marL="18288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5pPr>
            <a:lvl6pPr marL="22860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6pPr>
            <a:lvl7pPr marL="27432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7pPr>
            <a:lvl8pPr marL="32004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8pPr>
            <a:lvl9pPr marL="3657600" indent="0" algn="r" defTabSz="914400" rtl="1"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9pPr>
          </a:lstStyle>
          <a:p>
            <a:pPr fontAlgn="auto">
              <a:spcAft>
                <a:spcPts val="0"/>
              </a:spcAft>
              <a:defRPr/>
            </a:pPr>
            <a:r>
              <a:rPr lang="fa-IR" b="1" dirty="0" smtClean="0">
                <a:solidFill>
                  <a:srgbClr val="FF0000"/>
                </a:solidFill>
                <a:effectLst>
                  <a:outerShdw blurRad="38100" dist="38100" dir="2700000" algn="tl">
                    <a:srgbClr val="000000">
                      <a:alpha val="43137"/>
                    </a:srgbClr>
                  </a:outerShdw>
                </a:effectLst>
                <a:cs typeface="B Nazanin" pitchFamily="2" charset="-78"/>
              </a:rPr>
              <a:t>معرفی</a:t>
            </a:r>
            <a:r>
              <a:rPr lang="fa-IR" b="1" dirty="0" smtClean="0">
                <a:solidFill>
                  <a:srgbClr val="FF0000"/>
                </a:solidFill>
                <a:cs typeface="B Nazanin" pitchFamily="2" charset="-78"/>
              </a:rPr>
              <a:t> </a:t>
            </a:r>
          </a:p>
          <a:p>
            <a:pPr algn="just" fontAlgn="auto">
              <a:spcAft>
                <a:spcPts val="0"/>
              </a:spcAft>
              <a:defRPr/>
            </a:pPr>
            <a:endParaRPr lang="fa-IR" b="1" dirty="0" smtClean="0">
              <a:solidFill>
                <a:srgbClr val="FF0000"/>
              </a:solidFill>
              <a:cs typeface="B Nazanin" pitchFamily="2" charset="-78"/>
            </a:endParaRPr>
          </a:p>
          <a:p>
            <a:pPr algn="just" fontAlgn="auto">
              <a:spcAft>
                <a:spcPts val="0"/>
              </a:spcAft>
              <a:defRPr/>
            </a:pPr>
            <a:r>
              <a:rPr lang="fa-IR" b="1" dirty="0" smtClean="0">
                <a:solidFill>
                  <a:schemeClr val="tx1"/>
                </a:solidFill>
                <a:cs typeface="2  Nazanin" pitchFamily="2" charset="-78"/>
              </a:rPr>
              <a:t>تلگــرام یک مسنجر قدرتمند، رایگان و بسیار عالی از کمپانی </a:t>
            </a:r>
            <a:r>
              <a:rPr lang="en-US" b="1" dirty="0" smtClean="0">
                <a:solidFill>
                  <a:schemeClr val="tx1"/>
                </a:solidFill>
                <a:cs typeface="2  Nazanin" pitchFamily="2" charset="-78"/>
              </a:rPr>
              <a:t>Digital Fortress </a:t>
            </a:r>
            <a:r>
              <a:rPr lang="fa-IR" b="1" dirty="0" smtClean="0">
                <a:solidFill>
                  <a:schemeClr val="tx1"/>
                </a:solidFill>
                <a:cs typeface="2  Nazanin" pitchFamily="2" charset="-78"/>
              </a:rPr>
              <a:t> می باشد که با تمرکز برروی دو فاکتور مهم سرعت و امنیت بسیار بالا طراحی گردیده است و به کاربران این امکان را می دهد که با سرعتی بسیار بالا عکس ها، ویدئوها، فایل ها و متن های دلخواه خودشان را برای دوستانشان در هر کجای این کره ی خاکی که باشند بفرستند!پیام‌رسان </a:t>
            </a:r>
            <a:r>
              <a:rPr lang="fa-IR" b="1" dirty="0" smtClean="0">
                <a:solidFill>
                  <a:schemeClr val="tx1"/>
                </a:solidFill>
                <a:cs typeface="B Nazanin" pitchFamily="2" charset="-78"/>
              </a:rPr>
              <a:t>تلگرام، یک </a:t>
            </a:r>
            <a:r>
              <a:rPr lang="fa-IR" b="1" dirty="0">
                <a:solidFill>
                  <a:schemeClr val="tx1"/>
                </a:solidFill>
                <a:cs typeface="B Nazanin" pitchFamily="2" charset="-78"/>
              </a:rPr>
              <a:t>سرویس پیام‌رسان متن‌باز چندسکویی مبتنی بر رایانش </a:t>
            </a:r>
            <a:r>
              <a:rPr lang="fa-IR" b="1" dirty="0" smtClean="0">
                <a:solidFill>
                  <a:schemeClr val="tx1"/>
                </a:solidFill>
                <a:cs typeface="B Nazanin" pitchFamily="2" charset="-78"/>
              </a:rPr>
              <a:t>ابری </a:t>
            </a:r>
            <a:r>
              <a:rPr lang="fa-IR" b="1" dirty="0">
                <a:solidFill>
                  <a:schemeClr val="tx1"/>
                </a:solidFill>
                <a:cs typeface="B Nazanin" pitchFamily="2" charset="-78"/>
              </a:rPr>
              <a:t>است. کاربران تلگرام می‌توانند پیام‌ها، تصاویر، ویدئوها و اسناد (همه انواع پرونده‌ها پشتیبانی می‌شود) خودویرانگر و رمزنگاری‌شده تبادل کنند. تلگرام رسماً برای اندروید و آی‌اواس (از جمله تبلت‌ها و دستگاه‌های بدون وای-فای) در دسترس است</a:t>
            </a:r>
            <a:r>
              <a:rPr lang="fa-IR" b="1" dirty="0" smtClean="0">
                <a:solidFill>
                  <a:schemeClr val="tx1"/>
                </a:solidFill>
                <a:cs typeface="B Nazanin" pitchFamily="2" charset="-78"/>
              </a:rPr>
              <a:t>.</a:t>
            </a:r>
          </a:p>
          <a:p>
            <a:pPr algn="just" fontAlgn="auto">
              <a:spcAft>
                <a:spcPts val="0"/>
              </a:spcAft>
              <a:defRPr/>
            </a:pPr>
            <a:r>
              <a:rPr lang="fa-IR" b="1" dirty="0" smtClean="0">
                <a:solidFill>
                  <a:schemeClr val="tx1"/>
                </a:solidFill>
                <a:cs typeface="B Nazanin" pitchFamily="2" charset="-78"/>
              </a:rPr>
              <a:t> </a:t>
            </a:r>
            <a:r>
              <a:rPr lang="fa-IR" b="1" dirty="0">
                <a:solidFill>
                  <a:schemeClr val="tx1"/>
                </a:solidFill>
                <a:cs typeface="B Nazanin" pitchFamily="2" charset="-78"/>
              </a:rPr>
              <a:t>نرم‌افزارهای کلاینت غیررسمی برای ویندوز فون، همین‌طور نسخه وب</a:t>
            </a:r>
            <a:r>
              <a:rPr lang="fa-IR" b="1" dirty="0" smtClean="0">
                <a:solidFill>
                  <a:schemeClr val="tx1"/>
                </a:solidFill>
                <a:cs typeface="B Nazanin" pitchFamily="2" charset="-78"/>
              </a:rPr>
              <a:t>، </a:t>
            </a:r>
            <a:r>
              <a:rPr lang="fa-IR" b="1" dirty="0">
                <a:solidFill>
                  <a:schemeClr val="tx1"/>
                </a:solidFill>
                <a:cs typeface="B Nazanin" pitchFamily="2" charset="-78"/>
              </a:rPr>
              <a:t>نسخه اواس ده، نسخه لینوکس و یک کلاینت دسکتاپ ویندوز از توسعه‌دهنده‌های مستقل که از رابط برنامه‌نویسی نرم‌افزار تلگرام استفاده می‌کنند در دسترس هستند</a:t>
            </a:r>
            <a:r>
              <a:rPr lang="fa-IR" b="1" dirty="0" smtClean="0">
                <a:solidFill>
                  <a:schemeClr val="tx1"/>
                </a:solidFill>
                <a:cs typeface="B Nazanin" pitchFamily="2" charset="-78"/>
              </a:rPr>
              <a:t>.</a:t>
            </a:r>
            <a:endParaRPr lang="fa-IR" b="1" dirty="0">
              <a:solidFill>
                <a:schemeClr val="tx1"/>
              </a:solidFill>
              <a:cs typeface="B Nazanin" pitchFamily="2" charset="-78"/>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txBox="1">
            <a:spLocks/>
          </p:cNvSpPr>
          <p:nvPr/>
        </p:nvSpPr>
        <p:spPr bwMode="auto">
          <a:xfrm>
            <a:off x="1187450" y="1125538"/>
            <a:ext cx="691356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b="1">
                <a:cs typeface="B Nazanin" panose="00000400000000000000" pitchFamily="2" charset="-78"/>
              </a:rPr>
              <a:t>کاربران نرم‌افزار امکان تبادل پیام، عکس، ویدیو و فایل تا حجم ۱٬۵ گیگابایت را دارند. تلگرام توسط دو برادر با نام‌های پاول دورف و نیکلای دورف به بازار آمد. پاول دورف برادر کوچک نیکلای دورف است و سازمان غیرانتفاعی کارآفرینی در آلمان دارد که پشتیبان مالی پروژه است. تلگرام توسط یک سازمان غیرانتفاعی آلمانی متعلق به کارآفرین و نیکوکار روس پاول دورف اداره می‌شود.</a:t>
            </a:r>
          </a:p>
        </p:txBody>
      </p:sp>
      <p:pic>
        <p:nvPicPr>
          <p:cNvPr id="921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644900"/>
            <a:ext cx="52038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txBox="1">
            <a:spLocks/>
          </p:cNvSpPr>
          <p:nvPr/>
        </p:nvSpPr>
        <p:spPr bwMode="auto">
          <a:xfrm>
            <a:off x="1042988" y="1125538"/>
            <a:ext cx="70580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b="1">
                <a:cs typeface="B Nazanin" panose="00000400000000000000" pitchFamily="2" charset="-78"/>
              </a:rPr>
              <a:t>تلگرام یک برنامه پیام‌رسان است که تمرکزش را روی سرعت انتقال پیام و امنیت گذاشته است. این برنامه بسیار ساده و استفاده از آن رایگان است. با تلگرام شما می‌توانید عکس، ویدئو، متن و هر نوع فایلی را ارسال کنید. این برنامه به شما اجازه می‌دهد تا گروه‌هایی با ظرفیت حداکثر 200 نفر ایجاد کنید. شما می‌توانید شماره تلفن خود را بنویسید یا افراد را با نام کاربری جست‌وجو کنید. به عبارت دیگر تلگرام ترکیبی از پیام‌ کوتاه و ای‌میل است.</a:t>
            </a:r>
          </a:p>
          <a:p>
            <a:pPr algn="just" eaLnBrk="1" hangingPunct="1">
              <a:buFont typeface="Brush Script MT" panose="03060802040406070304" pitchFamily="66" charset="0"/>
              <a:buNone/>
            </a:pPr>
            <a:r>
              <a:rPr lang="fa-IR" b="1">
                <a:cs typeface="B Nazanin" panose="00000400000000000000" pitchFamily="2" charset="-78"/>
              </a:rPr>
              <a:t>تلگرام از (ذکر نام یک فرد) نیز پشتیبانی می‌کند. اگر به دنبال بالاتر بردن امنیت هستید می‌توانید به تنظیمات برنامه رفته و امنیت را بالا ببرید. شما می‌توانید گفت‌وگوهای خصوصی داشته باشید و قابلیت از بین رفتن خود به خودی در آن را فعال کنید و همچنین برای برنامه خود رمز عبور قرار دهید.</a:t>
            </a: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txBox="1">
            <a:spLocks/>
          </p:cNvSpPr>
          <p:nvPr/>
        </p:nvSpPr>
        <p:spPr bwMode="auto">
          <a:xfrm>
            <a:off x="1187450" y="1196975"/>
            <a:ext cx="68405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sz="3200" b="1">
                <a:solidFill>
                  <a:srgbClr val="FF0000"/>
                </a:solidFill>
                <a:cs typeface="B Nazanin" panose="00000400000000000000" pitchFamily="2" charset="-78"/>
              </a:rPr>
              <a:t>تلگرام کی متولد شد...</a:t>
            </a:r>
          </a:p>
          <a:p>
            <a:pPr algn="just" eaLnBrk="1" hangingPunct="1">
              <a:buFont typeface="Brush Script MT" panose="03060802040406070304" pitchFamily="66" charset="0"/>
              <a:buNone/>
            </a:pPr>
            <a:r>
              <a:rPr lang="fa-IR" b="1">
                <a:cs typeface="B Nazanin" panose="00000400000000000000" pitchFamily="2" charset="-78"/>
              </a:rPr>
              <a:t> برنامه پیام‌رسان تلگرام برای </a:t>
            </a:r>
          </a:p>
          <a:p>
            <a:pPr algn="just" eaLnBrk="1" hangingPunct="1">
              <a:buFont typeface="Brush Script MT" panose="03060802040406070304" pitchFamily="66" charset="0"/>
              <a:buNone/>
            </a:pPr>
            <a:r>
              <a:rPr lang="fa-IR" b="1">
                <a:cs typeface="B Nazanin" panose="00000400000000000000" pitchFamily="2" charset="-78"/>
              </a:rPr>
              <a:t>اولین بار در 14 آگوست 2013</a:t>
            </a:r>
          </a:p>
          <a:p>
            <a:pPr algn="just" eaLnBrk="1" hangingPunct="1">
              <a:buFont typeface="Brush Script MT" panose="03060802040406070304" pitchFamily="66" charset="0"/>
              <a:buNone/>
            </a:pPr>
            <a:r>
              <a:rPr lang="fa-IR" b="1">
                <a:cs typeface="B Nazanin" panose="00000400000000000000" pitchFamily="2" charset="-78"/>
              </a:rPr>
              <a:t> برای آیفون راه‌اندازی شد و </a:t>
            </a:r>
          </a:p>
          <a:p>
            <a:pPr algn="just" eaLnBrk="1" hangingPunct="1">
              <a:buFont typeface="Brush Script MT" panose="03060802040406070304" pitchFamily="66" charset="0"/>
              <a:buNone/>
            </a:pPr>
            <a:r>
              <a:rPr lang="fa-IR" b="1">
                <a:cs typeface="B Nazanin" panose="00000400000000000000" pitchFamily="2" charset="-78"/>
              </a:rPr>
              <a:t>بعد نسخه آلفا برای اندروید را </a:t>
            </a:r>
          </a:p>
          <a:p>
            <a:pPr algn="just" eaLnBrk="1" hangingPunct="1">
              <a:buFont typeface="Brush Script MT" panose="03060802040406070304" pitchFamily="66" charset="0"/>
              <a:buNone/>
            </a:pPr>
            <a:r>
              <a:rPr lang="fa-IR" b="1">
                <a:cs typeface="B Nazanin" panose="00000400000000000000" pitchFamily="2" charset="-78"/>
              </a:rPr>
              <a:t>در20 اکتبر 2013 بیرون داد. می‌توانید از تلگرام در تلفن‌های همراه هوشمند، تبلت‌ها، ویندوز، ویندوزفون و لینوکس استفاده کنید. همچنین می‌توانید به طور همزمان از تلگرام روی چندین وسیله استفاده کنید و تنها به یک شماره تلفن منحصربه‌فرد در تمام آنها نیاز دارید. شما می‌توانید یک نام کاربری برای خود انتخاب کنید و سایرین می‌توانند نام شما را جست‌وجو و شما را پیدا کنند و به شما پیام بدهند. </a:t>
            </a:r>
          </a:p>
        </p:txBody>
      </p:sp>
      <p:pic>
        <p:nvPicPr>
          <p:cNvPr id="3" name="Picture 2"/>
          <p:cNvPicPr>
            <a:picLocks noChangeAspect="1"/>
          </p:cNvPicPr>
          <p:nvPr/>
        </p:nvPicPr>
        <p:blipFill>
          <a:blip r:embed="rId2"/>
          <a:stretch>
            <a:fillRect/>
          </a:stretch>
        </p:blipFill>
        <p:spPr>
          <a:xfrm>
            <a:off x="1114425" y="1341438"/>
            <a:ext cx="3494088" cy="2087562"/>
          </a:xfrm>
          <a:prstGeom prst="rect">
            <a:avLst/>
          </a:prstGeom>
          <a:ln>
            <a:noFill/>
          </a:ln>
          <a:effectLst>
            <a:outerShdw blurRad="190500" algn="tl" rotWithShape="0">
              <a:srgbClr val="000000">
                <a:alpha val="70000"/>
              </a:srgbClr>
            </a:outerShdw>
          </a:effectLst>
        </p:spPr>
      </p:pic>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txBox="1">
            <a:spLocks/>
          </p:cNvSpPr>
          <p:nvPr/>
        </p:nvSpPr>
        <p:spPr bwMode="auto">
          <a:xfrm>
            <a:off x="1331913" y="1196975"/>
            <a:ext cx="68405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b="1">
                <a:cs typeface="B Nazanin" panose="00000400000000000000" pitchFamily="2" charset="-78"/>
              </a:rPr>
              <a:t>موسسان تلگرام برنامه خود را ایمن‌تر از واتس‌اپ</a:t>
            </a:r>
          </a:p>
          <a:p>
            <a:pPr algn="just" eaLnBrk="1" hangingPunct="1">
              <a:buFont typeface="Brush Script MT" panose="03060802040406070304" pitchFamily="66" charset="0"/>
              <a:buNone/>
            </a:pPr>
            <a:r>
              <a:rPr lang="fa-IR" b="1">
                <a:cs typeface="B Nazanin" panose="00000400000000000000" pitchFamily="2" charset="-78"/>
              </a:rPr>
              <a:t> و لایـن می‌داننـد. آنـان می‌گویند اگر از گـفت</a:t>
            </a:r>
          </a:p>
          <a:p>
            <a:pPr algn="just" eaLnBrk="1" hangingPunct="1">
              <a:buFont typeface="Brush Script MT" panose="03060802040406070304" pitchFamily="66" charset="0"/>
              <a:buNone/>
            </a:pPr>
            <a:r>
              <a:rPr lang="fa-IR" b="1">
                <a:cs typeface="B Nazanin" panose="00000400000000000000" pitchFamily="2" charset="-78"/>
              </a:rPr>
              <a:t>‌وگـوی خصوصی استفـاده کنید، پیـام شمـا در</a:t>
            </a:r>
          </a:p>
          <a:p>
            <a:pPr algn="just" eaLnBrk="1" hangingPunct="1">
              <a:buFont typeface="Brush Script MT" panose="03060802040406070304" pitchFamily="66" charset="0"/>
              <a:buNone/>
            </a:pPr>
            <a:r>
              <a:rPr lang="fa-IR" b="1">
                <a:cs typeface="B Nazanin" panose="00000400000000000000" pitchFamily="2" charset="-78"/>
              </a:rPr>
              <a:t>مبدأ و مقصد رمزگذاری می‌شود و به هیچ عنوان پیام‌ها در فضاهای ابری ذخیره نمی‌شوند و تنها در مبدأ و مقصد در دسترس خواهند بود. البته باید بگوییم احتمالاً این موسسان نمی‌دانند که پیام‌ها در واتس‌اپ نیز به هشت روش رمزگذاری می‌شوند.</a:t>
            </a:r>
          </a:p>
          <a:p>
            <a:pPr algn="just" eaLnBrk="1" hangingPunct="1">
              <a:buFont typeface="Brush Script MT" panose="03060802040406070304" pitchFamily="66" charset="0"/>
              <a:buNone/>
            </a:pPr>
            <a:r>
              <a:rPr lang="fa-IR" b="1">
                <a:cs typeface="B Nazanin" panose="00000400000000000000" pitchFamily="2" charset="-78"/>
              </a:rPr>
              <a:t>آنها به کار و امنیت خود اطمینان بالایی دارند و به کسی که بتواند پیام‌های رمزگذاری‌شده را رمزگشایی کند 300 هزار دلار جایزه می‌دهند. آنها می‌گویند سرویس‌دهنده اینترنت شما هر شرکتی که باشد نمی‌تواند به محتوای پیام شما دسترسی داشته باشد.</a:t>
            </a:r>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81075"/>
            <a:ext cx="19431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txBox="1">
            <a:spLocks/>
          </p:cNvSpPr>
          <p:nvPr/>
        </p:nvSpPr>
        <p:spPr bwMode="auto">
          <a:xfrm>
            <a:off x="1258888" y="1125538"/>
            <a:ext cx="66262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2"/>
              </a:buClr>
              <a:buSzPct val="85000"/>
              <a:buFont typeface="Brush Script MT" panose="03060802040406070304" pitchFamily="66" charset="0"/>
              <a:buChar char="O"/>
              <a:defRPr sz="2400">
                <a:solidFill>
                  <a:schemeClr val="tx1"/>
                </a:solidFill>
                <a:latin typeface="Franklin Gothic Book" panose="020B0503020102020204" pitchFamily="34" charset="0"/>
                <a:cs typeface="Arial" panose="020B0604020202020204" pitchFamily="34" charset="0"/>
              </a:defRPr>
            </a:lvl1pPr>
            <a:lvl2pPr algn="r" rtl="1">
              <a:spcBef>
                <a:spcPct val="20000"/>
              </a:spcBef>
              <a:buClr>
                <a:schemeClr val="accent2"/>
              </a:buClr>
              <a:buSzPct val="85000"/>
              <a:buFont typeface="Brush Script MT" panose="03060802040406070304" pitchFamily="66" charset="0"/>
              <a:buChar char="O"/>
              <a:defRPr sz="2200">
                <a:solidFill>
                  <a:schemeClr val="tx1"/>
                </a:solidFill>
                <a:latin typeface="Franklin Gothic Book" panose="020B0503020102020204" pitchFamily="34" charset="0"/>
                <a:cs typeface="Arial" panose="020B0604020202020204" pitchFamily="34" charset="0"/>
              </a:defRPr>
            </a:lvl2pPr>
            <a:lvl3pPr algn="r" rtl="1">
              <a:spcBef>
                <a:spcPct val="20000"/>
              </a:spcBef>
              <a:buClr>
                <a:schemeClr val="accent2"/>
              </a:buClr>
              <a:buSzPct val="85000"/>
              <a:buFont typeface="Brush Script MT" panose="03060802040406070304" pitchFamily="66" charset="0"/>
              <a:buChar char="O"/>
              <a:defRPr sz="2000">
                <a:solidFill>
                  <a:schemeClr val="tx1"/>
                </a:solidFill>
                <a:latin typeface="Franklin Gothic Book" panose="020B0503020102020204" pitchFamily="34" charset="0"/>
                <a:cs typeface="Arial" panose="020B0604020202020204" pitchFamily="34" charset="0"/>
              </a:defRPr>
            </a:lvl3pPr>
            <a:lvl4pPr algn="r" rtl="1">
              <a:spcBef>
                <a:spcPct val="20000"/>
              </a:spcBef>
              <a:buClr>
                <a:schemeClr val="accent2"/>
              </a:buClr>
              <a:buSzPct val="85000"/>
              <a:buFont typeface="Brush Script MT" panose="03060802040406070304" pitchFamily="66" charset="0"/>
              <a:buChar char="O"/>
              <a:defRPr>
                <a:solidFill>
                  <a:schemeClr val="tx1"/>
                </a:solidFill>
                <a:latin typeface="Franklin Gothic Book" panose="020B0503020102020204" pitchFamily="34" charset="0"/>
                <a:cs typeface="Arial" panose="020B0604020202020204" pitchFamily="34" charset="0"/>
              </a:defRPr>
            </a:lvl4pPr>
            <a:lvl5pPr algn="r" rtl="1">
              <a:spcBef>
                <a:spcPct val="20000"/>
              </a:spcBef>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5pPr>
            <a:lvl6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6pPr>
            <a:lvl7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7pPr>
            <a:lvl8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8pPr>
            <a:lvl9pPr fontAlgn="base">
              <a:spcBef>
                <a:spcPct val="20000"/>
              </a:spcBef>
              <a:spcAft>
                <a:spcPct val="0"/>
              </a:spcAft>
              <a:buClr>
                <a:schemeClr val="accent2"/>
              </a:buClr>
              <a:buSzPct val="85000"/>
              <a:buFont typeface="Brush Script MT" panose="03060802040406070304" pitchFamily="66" charset="0"/>
              <a:buChar char="O"/>
              <a:defRPr sz="1600">
                <a:solidFill>
                  <a:schemeClr val="tx1"/>
                </a:solidFill>
                <a:latin typeface="Franklin Gothic Book" panose="020B0503020102020204" pitchFamily="34" charset="0"/>
                <a:cs typeface="Arial" panose="020B0604020202020204" pitchFamily="34" charset="0"/>
              </a:defRPr>
            </a:lvl9pPr>
          </a:lstStyle>
          <a:p>
            <a:pPr algn="just" eaLnBrk="1" hangingPunct="1">
              <a:buFont typeface="Brush Script MT" panose="03060802040406070304" pitchFamily="66" charset="0"/>
              <a:buNone/>
            </a:pPr>
            <a:r>
              <a:rPr lang="fa-IR" sz="2800" b="1">
                <a:solidFill>
                  <a:srgbClr val="FF0000"/>
                </a:solidFill>
                <a:cs typeface="B Nazanin" panose="00000400000000000000" pitchFamily="2" charset="-78"/>
              </a:rPr>
              <a:t>امنیت ...</a:t>
            </a:r>
          </a:p>
          <a:p>
            <a:pPr algn="just" eaLnBrk="1" hangingPunct="1">
              <a:buFont typeface="Brush Script MT" panose="03060802040406070304" pitchFamily="66" charset="0"/>
              <a:buNone/>
            </a:pPr>
            <a:r>
              <a:rPr lang="fa-IR" b="1">
                <a:cs typeface="B Nazanin" panose="00000400000000000000" pitchFamily="2" charset="-78"/>
              </a:rPr>
              <a:t>سازندگان تلگرام بر امنیت برنامه خود تأکید بسیاری دارند. در نوامبر سال ۲۰۱۴ یک جایزه سیصد هزار دلاری برای یافتن باگ بر روی تلگرام اعلام شد که خود نشان از اطمینان برنامه نویسان تلگرام دارد. این مسابقه در فوریه ۲۰۱۵ بدون برنده خاتمه یافت. در سال ۲۰۱۵ شرکت امنیتی غیرانتفاعی </a:t>
            </a:r>
            <a:r>
              <a:rPr lang="en-US" b="1">
                <a:cs typeface="B Nazanin" panose="00000400000000000000" pitchFamily="2" charset="-78"/>
              </a:rPr>
              <a:t>Electronic Frontier Foundation </a:t>
            </a:r>
            <a:r>
              <a:rPr lang="fa-IR" b="1">
                <a:cs typeface="B Nazanin" panose="00000400000000000000" pitchFamily="2" charset="-78"/>
              </a:rPr>
              <a:t> رتبه ۴ از ۷ را به بخش پیام رسان و رتبه ۷ از ۷ را به بخش </a:t>
            </a:r>
            <a:r>
              <a:rPr lang="en-US" b="1">
                <a:cs typeface="B Nazanin" panose="00000400000000000000" pitchFamily="2" charset="-78"/>
              </a:rPr>
              <a:t> secret chat </a:t>
            </a:r>
            <a:r>
              <a:rPr lang="fa-IR" b="1">
                <a:cs typeface="B Nazanin" panose="00000400000000000000" pitchFamily="2" charset="-78"/>
              </a:rPr>
              <a:t>این نرم‌افزار داد.</a:t>
            </a: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TotalTime>
  <Words>1565</Words>
  <Application>Microsoft Office PowerPoint</Application>
  <PresentationFormat>On-screen Show (4:3)</PresentationFormat>
  <Paragraphs>46</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2  Nazanin</vt:lpstr>
      <vt:lpstr>Arial</vt:lpstr>
      <vt:lpstr>B Nazanin</vt:lpstr>
      <vt:lpstr>B Titr</vt:lpstr>
      <vt:lpstr>Brush Script MT</vt:lpstr>
      <vt:lpstr>Calibri</vt:lpstr>
      <vt:lpstr>Constantia</vt:lpstr>
      <vt:lpstr>Franklin Gothic Book</vt:lpstr>
      <vt:lpstr>Majalla UI</vt:lpstr>
      <vt:lpstr>Rage Italic</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Win7</cp:lastModifiedBy>
  <cp:revision>27</cp:revision>
  <dcterms:created xsi:type="dcterms:W3CDTF">2013-05-12T14:53:42Z</dcterms:created>
  <dcterms:modified xsi:type="dcterms:W3CDTF">2017-08-26T14:17:53Z</dcterms:modified>
</cp:coreProperties>
</file>